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4"/>
  </p:sldMasterIdLst>
  <p:notesMasterIdLst>
    <p:notesMasterId r:id="rId9"/>
  </p:notesMasterIdLst>
  <p:sldIdLst>
    <p:sldId id="256" r:id="rId5"/>
    <p:sldId id="274" r:id="rId6"/>
    <p:sldId id="275" r:id="rId7"/>
    <p:sldId id="276" r:id="rId8"/>
  </p:sldIdLst>
  <p:sldSz cx="12192000" cy="6858000"/>
  <p:notesSz cx="6858000" cy="9144000"/>
  <p:embeddedFontLst>
    <p:embeddedFont>
      <p:font typeface="Century Gothic" panose="020B0502020202020204" pitchFamily="34" charset="0"/>
      <p:regular r:id="rId10"/>
      <p:bold r:id="rId11"/>
      <p:italic r:id="rId12"/>
      <p:boldItalic r:id="rId13"/>
    </p:embeddedFont>
    <p:embeddedFont>
      <p:font typeface="Trebuchet MS" panose="020B0603020202020204" pitchFamily="34" charset="0"/>
      <p:regular r:id="rId14"/>
      <p:bold r:id="rId15"/>
      <p:italic r:id="rId16"/>
      <p:boldItalic r:id="rId17"/>
    </p:embeddedFont>
    <p:embeddedFont>
      <p:font typeface="Wingdings 3" panose="05040102010807070707" pitchFamily="18" charset="2"/>
      <p:regular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2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5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88960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2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95707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469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33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2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8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9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3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9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9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2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303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1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Century Gothic"/>
              <a:buNone/>
            </a:pPr>
            <a:r>
              <a:rPr lang="en-US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Recovery &amp; Aging</a:t>
            </a:r>
            <a:r>
              <a:rPr lang="en-US" sz="54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55" name="Google Shape;255;p19"/>
          <p:cNvSpPr txBox="1">
            <a:spLocks noGrp="1"/>
          </p:cNvSpPr>
          <p:nvPr>
            <p:ph type="subTitle" idx="1"/>
          </p:nvPr>
        </p:nvSpPr>
        <p:spPr>
          <a:xfrm>
            <a:off x="1491025" y="4034791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lang="en-US" sz="1050" dirty="0">
              <a:solidFill>
                <a:schemeClr val="accent1"/>
              </a:solidFill>
              <a:latin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en-US" sz="1050" dirty="0">
                <a:solidFill>
                  <a:schemeClr val="accent1"/>
                </a:solidFill>
                <a:latin typeface="Century Gothic"/>
                <a:sym typeface="Century Gothic"/>
              </a:rPr>
              <a:t>Developed by Paula Heller Garland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en-US" sz="1050" dirty="0">
                <a:solidFill>
                  <a:schemeClr val="accent1"/>
                </a:solidFill>
                <a:latin typeface="Century Gothic"/>
                <a:sym typeface="Century Gothic"/>
              </a:rPr>
              <a:t>for The University of North Texas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en-US" sz="1050" dirty="0">
                <a:solidFill>
                  <a:schemeClr val="accent1"/>
                </a:solidFill>
                <a:latin typeface="Century Gothic"/>
                <a:sym typeface="Century Gothic"/>
              </a:rPr>
              <a:t>© 2018</a:t>
            </a:r>
            <a:endParaRPr sz="10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entury Gothic"/>
              <a:buNone/>
            </a:pPr>
            <a:r>
              <a:rPr lang="en-US" sz="3600" b="1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Recovery and Aging</a:t>
            </a:r>
            <a:endParaRPr b="1" dirty="0"/>
          </a:p>
        </p:txBody>
      </p:sp>
      <p:sp>
        <p:nvSpPr>
          <p:cNvPr id="365" name="Google Shape;365;p37"/>
          <p:cNvSpPr txBox="1">
            <a:spLocks noGrp="1"/>
          </p:cNvSpPr>
          <p:nvPr>
            <p:ph idx="1"/>
          </p:nvPr>
        </p:nvSpPr>
        <p:spPr>
          <a:xfrm>
            <a:off x="452761" y="1930401"/>
            <a:ext cx="8596668" cy="4763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There are 2.5 million older adults with an alcohol or drug problem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Six to eleven percent of elderly hospital admissions are a result of alcohol or drug problems — 14percent of elderly emergency room admissions, and 20 percent of elderly psychiatric hospital admissions.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Widowers over the age of 75 have the highest rate of alcoholism in the U.S.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Nearly 50 percent of nursing home residents have alcohol related problems.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Older adults are hospitalized as often for alcoholic related problems as for heart attacks.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Nearly 17 million prescriptions for tranquilizers are prescribed for older adults each year. Benzodiazepines, a type of tranquilizing drug, are the most commonly misused and abused prescription medications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entury Gothic"/>
              <a:buNone/>
            </a:pPr>
            <a:r>
              <a:rPr lang="en-US" sz="3600" b="1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The How and Why</a:t>
            </a:r>
            <a:endParaRPr b="1" dirty="0"/>
          </a:p>
        </p:txBody>
      </p:sp>
      <p:sp>
        <p:nvSpPr>
          <p:cNvPr id="371" name="Google Shape;371;p38"/>
          <p:cNvSpPr txBox="1">
            <a:spLocks noGrp="1"/>
          </p:cNvSpPr>
          <p:nvPr>
            <p:ph idx="1"/>
          </p:nvPr>
        </p:nvSpPr>
        <p:spPr>
          <a:xfrm>
            <a:off x="497151" y="1930401"/>
            <a:ext cx="8776852" cy="4701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Substance Use Disorder is often difficult to detect in older persons — mistaking symptoms for signs of aging. Physicians receive very little education on substance dependence and misdiagnosis is frequent. Never had a problem before — but perhaps the pain of losing loved ones initiates use.</a:t>
            </a:r>
            <a:endParaRPr dirty="0"/>
          </a:p>
          <a:p>
            <a: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Addicted elderly are often isolated from loved ones — they may hide their use — or it is perceived to be "one of their few pleasures in life" or symptoms are mistaken for aging.</a:t>
            </a:r>
            <a:endParaRPr dirty="0"/>
          </a:p>
          <a:p>
            <a: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Often there are multiple health care providers and multiple medications — difficult to see the addiction.</a:t>
            </a:r>
            <a:endParaRPr dirty="0"/>
          </a:p>
          <a:p>
            <a: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Alcohol and drug use can temporarily numb feelings of loss, isolation and lost purpose or meaning in life.</a:t>
            </a:r>
            <a:endParaRPr dirty="0"/>
          </a:p>
          <a:p>
            <a: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Drinking can fill the many idle hours.</a:t>
            </a:r>
            <a:endParaRPr dirty="0"/>
          </a:p>
          <a:p>
            <a: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Alcohol or drugs replace the love, concern, and emotional nurturing that are a part of intimacy that is no longer available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entury Gothic"/>
              <a:buNone/>
            </a:pPr>
            <a:r>
              <a:rPr lang="en-US" sz="3600" b="1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Signs to Look For</a:t>
            </a:r>
            <a:endParaRPr b="1" dirty="0"/>
          </a:p>
        </p:txBody>
      </p:sp>
      <p:sp>
        <p:nvSpPr>
          <p:cNvPr id="377" name="Google Shape;377;p39"/>
          <p:cNvSpPr txBox="1">
            <a:spLocks noGrp="1"/>
          </p:cNvSpPr>
          <p:nvPr>
            <p:ph idx="1"/>
          </p:nvPr>
        </p:nvSpPr>
        <p:spPr>
          <a:xfrm>
            <a:off x="479394" y="2085474"/>
            <a:ext cx="7268943" cy="462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Memory problems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Changes in sleeping habits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Unexplained bruises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Irritability, sadness, depression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Unexplained chronic pain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Changes in eating habits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Wanting to be alone often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Failing to bathe or keep clean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Losing touch with loved ones</a:t>
            </a:r>
            <a:endParaRPr dirty="0"/>
          </a:p>
          <a:p>
            <a:pPr marR="0" lvl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>
                <a:latin typeface="Century Gothic"/>
                <a:ea typeface="Century Gothic"/>
                <a:cs typeface="Century Gothic"/>
                <a:sym typeface="Century Gothic"/>
              </a:rPr>
              <a:t>Lack of interest in usual activities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3613E42935B84E95711D358A750BB7" ma:contentTypeVersion="17" ma:contentTypeDescription="Create a new document." ma:contentTypeScope="" ma:versionID="f3bea84087f77e14ee2b474616ec26d0">
  <xsd:schema xmlns:xsd="http://www.w3.org/2001/XMLSchema" xmlns:xs="http://www.w3.org/2001/XMLSchema" xmlns:p="http://schemas.microsoft.com/office/2006/metadata/properties" xmlns:ns2="8ec708c4-0aff-4385-8afc-b2b27acb50e5" xmlns:ns3="7f18e201-5525-4ce8-a1ac-ecdd51c4cbc6" targetNamespace="http://schemas.microsoft.com/office/2006/metadata/properties" ma:root="true" ma:fieldsID="8c2f96b7dfc9aaaa827d09e188e8bf15" ns2:_="" ns3:_="">
    <xsd:import namespace="8ec708c4-0aff-4385-8afc-b2b27acb50e5"/>
    <xsd:import namespace="7f18e201-5525-4ce8-a1ac-ecdd51c4cb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708c4-0aff-4385-8afc-b2b27acb50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fe284ab-3129-4a4f-a33b-1446679d63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201-5525-4ce8-a1ac-ecdd51c4cbc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36a778d-8a49-4838-8cd8-8c5897b151a8}" ma:internalName="TaxCatchAll" ma:showField="CatchAllData" ma:web="7f18e201-5525-4ce8-a1ac-ecdd51c4cb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8e201-5525-4ce8-a1ac-ecdd51c4cbc6" xsi:nil="true"/>
    <lcf76f155ced4ddcb4097134ff3c332f xmlns="8ec708c4-0aff-4385-8afc-b2b27acb50e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069432-0CE5-4DA5-B34D-F5DD607AAA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BC75E0-82F2-4718-A818-991142A3E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c708c4-0aff-4385-8afc-b2b27acb50e5"/>
    <ds:schemaRef ds:uri="7f18e201-5525-4ce8-a1ac-ecdd51c4cb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A14893-E3EB-4010-AE05-67667A766352}">
  <ds:schemaRefs>
    <ds:schemaRef ds:uri="http://schemas.microsoft.com/office/2006/metadata/properties"/>
    <ds:schemaRef ds:uri="http://schemas.microsoft.com/office/infopath/2007/PartnerControls"/>
    <ds:schemaRef ds:uri="7f18e201-5525-4ce8-a1ac-ecdd51c4cbc6"/>
    <ds:schemaRef ds:uri="8ec708c4-0aff-4385-8afc-b2b27acb50e5"/>
  </ds:schemaRefs>
</ds:datastoreItem>
</file>

<file path=docMetadata/LabelInfo.xml><?xml version="1.0" encoding="utf-8"?>
<clbl:labelList xmlns:clbl="http://schemas.microsoft.com/office/2020/mipLabelMetadata">
  <clbl:label id="{37f4b8a2-ad4f-41b5-9a91-284d2cc38f56}" enabled="1" method="Standard" siteId="{70de1992-07c6-480f-a318-a1afcba03983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344</Words>
  <Application>Microsoft Office PowerPoint</Application>
  <PresentationFormat>Widescreen</PresentationFormat>
  <Paragraphs>30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Recovery &amp; Aging </vt:lpstr>
      <vt:lpstr>Recovery and Aging</vt:lpstr>
      <vt:lpstr>The How and Why</vt:lpstr>
      <vt:lpstr>Signs to Look For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Diverse Populations in Recovery</dc:title>
  <dc:creator>Paula</dc:creator>
  <cp:lastModifiedBy>Paula Heller Garland</cp:lastModifiedBy>
  <cp:revision>9</cp:revision>
  <dcterms:modified xsi:type="dcterms:W3CDTF">2024-10-30T20:10:28Z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0x010100963613E42935B84E95711D358A750BB7</vt:lpwstr>
  </property>
  <property fmtid="{D5CDD505-2E9C-101B-9397-08002B2CF9AE}" pid="3" name="MediaServiceImageTags">
    <vt:lpwstr/>
  </property>
</Properties>
</file>